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76" r:id="rId6"/>
    <p:sldId id="274" r:id="rId7"/>
    <p:sldId id="282" r:id="rId8"/>
    <p:sldId id="275" r:id="rId9"/>
    <p:sldId id="277" r:id="rId10"/>
    <p:sldId id="281" r:id="rId11"/>
    <p:sldId id="280" r:id="rId12"/>
    <p:sldId id="279" r:id="rId13"/>
    <p:sldId id="260" r:id="rId14"/>
    <p:sldId id="273" r:id="rId15"/>
    <p:sldId id="283" r:id="rId16"/>
    <p:sldId id="284" r:id="rId17"/>
    <p:sldId id="287" r:id="rId18"/>
    <p:sldId id="286" r:id="rId19"/>
    <p:sldId id="285" r:id="rId20"/>
    <p:sldId id="289" r:id="rId21"/>
    <p:sldId id="288" r:id="rId22"/>
    <p:sldId id="291" r:id="rId23"/>
    <p:sldId id="290" r:id="rId24"/>
    <p:sldId id="261" r:id="rId25"/>
    <p:sldId id="262" r:id="rId26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26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2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37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Sprocket Central Pty Ltd</a:t>
            </a:r>
          </a:p>
        </p:txBody>
      </p:sp>
      <p:sp>
        <p:nvSpPr>
          <p:cNvPr id="111" name="Shape 56"/>
          <p:cNvSpPr/>
          <p:nvPr/>
        </p:nvSpPr>
        <p:spPr>
          <a:xfrm>
            <a:off x="537900" y="3315475"/>
            <a:ext cx="5550600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Data analytics approach</a:t>
            </a:r>
          </a:p>
        </p:txBody>
      </p:sp>
      <p:pic>
        <p:nvPicPr>
          <p:cNvPr id="112" name="Shape 57" descr="Shap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00" y="1275524"/>
            <a:ext cx="1982300" cy="2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58"/>
          <p:cNvSpPr/>
          <p:nvPr/>
        </p:nvSpPr>
        <p:spPr>
          <a:xfrm>
            <a:off x="537900" y="3666599"/>
            <a:ext cx="6249600" cy="553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rPr dirty="0"/>
              <a:t>[</a:t>
            </a:r>
            <a:r>
              <a:rPr lang="en-US" dirty="0"/>
              <a:t>Ngoc Nguyen</a:t>
            </a:r>
            <a:r>
              <a:rPr dirty="0"/>
              <a:t>] - [Engagement Manager], [Senior Consultant], [Junior Consultant]</a:t>
            </a:r>
          </a:p>
        </p:txBody>
      </p:sp>
      <p:sp>
        <p:nvSpPr>
          <p:cNvPr id="114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Gender with Age Distribution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433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grpSp>
        <p:nvGrpSpPr>
          <p:cNvPr id="136" name="Shape 83"/>
          <p:cNvGrpSpPr/>
          <p:nvPr/>
        </p:nvGrpSpPr>
        <p:grpSpPr>
          <a:xfrm>
            <a:off x="4969974" y="2164724"/>
            <a:ext cx="3800702" cy="2649302"/>
            <a:chOff x="0" y="0"/>
            <a:chExt cx="3800700" cy="2649300"/>
          </a:xfrm>
        </p:grpSpPr>
        <p:sp>
          <p:nvSpPr>
            <p:cNvPr id="134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35" name="Place any supporting images, graphs, data or extra text here."/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grpSp>
        <p:nvGrpSpPr>
          <p:cNvPr id="10" name="Shape 83">
            <a:extLst>
              <a:ext uri="{FF2B5EF4-FFF2-40B4-BE49-F238E27FC236}">
                <a16:creationId xmlns:a16="http://schemas.microsoft.com/office/drawing/2014/main" id="{DD67E605-E773-5142-B212-985C3A135B37}"/>
              </a:ext>
            </a:extLst>
          </p:cNvPr>
          <p:cNvGrpSpPr/>
          <p:nvPr/>
        </p:nvGrpSpPr>
        <p:grpSpPr>
          <a:xfrm>
            <a:off x="687123" y="2164723"/>
            <a:ext cx="3800702" cy="2649302"/>
            <a:chOff x="0" y="0"/>
            <a:chExt cx="3800700" cy="2649300"/>
          </a:xfrm>
        </p:grpSpPr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13D98EFE-1DF5-FF4B-8A4C-84D751AB566F}"/>
                </a:ext>
              </a:extLst>
            </p:cNvPr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2" name="Place any supporting images, graphs, data or extra text here.">
              <a:extLst>
                <a:ext uri="{FF2B5EF4-FFF2-40B4-BE49-F238E27FC236}">
                  <a16:creationId xmlns:a16="http://schemas.microsoft.com/office/drawing/2014/main" id="{17F68C02-E321-EE49-A47E-BC5FF30C8489}"/>
                </a:ext>
              </a:extLst>
            </p:cNvPr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B79F8AFE-A943-C54D-9D87-4540C691E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65" y="1862400"/>
            <a:ext cx="3781260" cy="3281100"/>
          </a:xfrm>
          <a:prstGeom prst="rect">
            <a:avLst/>
          </a:prstGeom>
        </p:spPr>
      </p:pic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89D5EEE7-3FC7-1C44-9D94-A1976ADD4B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923" y="1847558"/>
            <a:ext cx="3781260" cy="32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91326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Gender with Age Distribution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433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grpSp>
        <p:nvGrpSpPr>
          <p:cNvPr id="136" name="Shape 83"/>
          <p:cNvGrpSpPr/>
          <p:nvPr/>
        </p:nvGrpSpPr>
        <p:grpSpPr>
          <a:xfrm>
            <a:off x="4969974" y="2164724"/>
            <a:ext cx="3800702" cy="2649302"/>
            <a:chOff x="0" y="0"/>
            <a:chExt cx="3800700" cy="2649300"/>
          </a:xfrm>
        </p:grpSpPr>
        <p:sp>
          <p:nvSpPr>
            <p:cNvPr id="134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35" name="Place any supporting images, graphs, data or extra text here."/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grpSp>
        <p:nvGrpSpPr>
          <p:cNvPr id="10" name="Shape 83">
            <a:extLst>
              <a:ext uri="{FF2B5EF4-FFF2-40B4-BE49-F238E27FC236}">
                <a16:creationId xmlns:a16="http://schemas.microsoft.com/office/drawing/2014/main" id="{DD67E605-E773-5142-B212-985C3A135B37}"/>
              </a:ext>
            </a:extLst>
          </p:cNvPr>
          <p:cNvGrpSpPr/>
          <p:nvPr/>
        </p:nvGrpSpPr>
        <p:grpSpPr>
          <a:xfrm>
            <a:off x="687123" y="2164723"/>
            <a:ext cx="3800702" cy="2649302"/>
            <a:chOff x="0" y="0"/>
            <a:chExt cx="3800700" cy="2649300"/>
          </a:xfrm>
        </p:grpSpPr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13D98EFE-1DF5-FF4B-8A4C-84D751AB566F}"/>
                </a:ext>
              </a:extLst>
            </p:cNvPr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2" name="Place any supporting images, graphs, data or extra text here.">
              <a:extLst>
                <a:ext uri="{FF2B5EF4-FFF2-40B4-BE49-F238E27FC236}">
                  <a16:creationId xmlns:a16="http://schemas.microsoft.com/office/drawing/2014/main" id="{17F68C02-E321-EE49-A47E-BC5FF30C8489}"/>
                </a:ext>
              </a:extLst>
            </p:cNvPr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A1ACB50A-46EC-4349-A650-E3345D666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82" y="1821311"/>
            <a:ext cx="4134601" cy="3302714"/>
          </a:xfrm>
          <a:prstGeom prst="rect">
            <a:avLst/>
          </a:prstGeom>
        </p:spPr>
      </p:pic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1CAB60C8-1ACA-334F-B10D-1A7E846B2A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671" y="1821311"/>
            <a:ext cx="4429074" cy="330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03362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Gender with Age Distribution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433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grpSp>
        <p:nvGrpSpPr>
          <p:cNvPr id="136" name="Shape 83"/>
          <p:cNvGrpSpPr/>
          <p:nvPr/>
        </p:nvGrpSpPr>
        <p:grpSpPr>
          <a:xfrm>
            <a:off x="4969974" y="2164724"/>
            <a:ext cx="3800702" cy="2649302"/>
            <a:chOff x="0" y="0"/>
            <a:chExt cx="3800700" cy="2649300"/>
          </a:xfrm>
        </p:grpSpPr>
        <p:sp>
          <p:nvSpPr>
            <p:cNvPr id="134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35" name="Place any supporting images, graphs, data or extra text here."/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grpSp>
        <p:nvGrpSpPr>
          <p:cNvPr id="10" name="Shape 83">
            <a:extLst>
              <a:ext uri="{FF2B5EF4-FFF2-40B4-BE49-F238E27FC236}">
                <a16:creationId xmlns:a16="http://schemas.microsoft.com/office/drawing/2014/main" id="{DD67E605-E773-5142-B212-985C3A135B37}"/>
              </a:ext>
            </a:extLst>
          </p:cNvPr>
          <p:cNvGrpSpPr/>
          <p:nvPr/>
        </p:nvGrpSpPr>
        <p:grpSpPr>
          <a:xfrm>
            <a:off x="687123" y="2164723"/>
            <a:ext cx="3800702" cy="2649302"/>
            <a:chOff x="0" y="0"/>
            <a:chExt cx="3800700" cy="2649300"/>
          </a:xfrm>
        </p:grpSpPr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13D98EFE-1DF5-FF4B-8A4C-84D751AB566F}"/>
                </a:ext>
              </a:extLst>
            </p:cNvPr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2" name="Place any supporting images, graphs, data or extra text here.">
              <a:extLst>
                <a:ext uri="{FF2B5EF4-FFF2-40B4-BE49-F238E27FC236}">
                  <a16:creationId xmlns:a16="http://schemas.microsoft.com/office/drawing/2014/main" id="{17F68C02-E321-EE49-A47E-BC5FF30C8489}"/>
                </a:ext>
              </a:extLst>
            </p:cNvPr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081FE236-68A9-6E41-A092-FC3A5FBF6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14" y="2005402"/>
            <a:ext cx="4723653" cy="2649304"/>
          </a:xfrm>
          <a:prstGeom prst="rect">
            <a:avLst/>
          </a:prstGeom>
        </p:spPr>
      </p:pic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E46F58D9-237B-9A47-9DF2-BCCD4381CB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748" y="1945843"/>
            <a:ext cx="4614638" cy="2708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79291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Data Exploration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RFM Analysis</a:t>
            </a:r>
          </a:p>
        </p:txBody>
      </p:sp>
      <p:sp>
        <p:nvSpPr>
          <p:cNvPr id="142" name="Shape 91"/>
          <p:cNvSpPr/>
          <p:nvPr/>
        </p:nvSpPr>
        <p:spPr>
          <a:xfrm>
            <a:off x="205025" y="2164724"/>
            <a:ext cx="4134600" cy="43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grpSp>
        <p:nvGrpSpPr>
          <p:cNvPr id="145" name="Shape 92"/>
          <p:cNvGrpSpPr/>
          <p:nvPr/>
        </p:nvGrpSpPr>
        <p:grpSpPr>
          <a:xfrm>
            <a:off x="4969974" y="2164724"/>
            <a:ext cx="3800702" cy="2649302"/>
            <a:chOff x="0" y="0"/>
            <a:chExt cx="3800700" cy="2649300"/>
          </a:xfrm>
        </p:grpSpPr>
        <p:sp>
          <p:nvSpPr>
            <p:cNvPr id="143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44" name="Place any supporting images, graphs, data or extra text here."/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t>Place any supporting images, graphs, data or extra text here.</a:t>
              </a:r>
            </a:p>
          </p:txBody>
        </p:sp>
      </p:grp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E5BBBA0A-B198-6A47-B8BB-8150077094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15" y="2054486"/>
            <a:ext cx="4307062" cy="2978777"/>
          </a:xfrm>
          <a:prstGeom prst="rect">
            <a:avLst/>
          </a:prstGeom>
        </p:spPr>
      </p:pic>
      <p:pic>
        <p:nvPicPr>
          <p:cNvPr id="7" name="Picture 6" descr="Chart, pie chart&#10;&#10;Description automatically generated">
            <a:extLst>
              <a:ext uri="{FF2B5EF4-FFF2-40B4-BE49-F238E27FC236}">
                <a16:creationId xmlns:a16="http://schemas.microsoft.com/office/drawing/2014/main" id="{2CE51A07-862B-7247-8EC1-FDDBBCDBA8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377" y="1984961"/>
            <a:ext cx="4154843" cy="311782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92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Data Exploration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920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dirty="0"/>
              <a:t>Place headline insight or information here. This should be the most important point for this slide.</a:t>
            </a:r>
          </a:p>
        </p:txBody>
      </p:sp>
      <p:sp>
        <p:nvSpPr>
          <p:cNvPr id="142" name="Shape 91"/>
          <p:cNvSpPr/>
          <p:nvPr/>
        </p:nvSpPr>
        <p:spPr>
          <a:xfrm>
            <a:off x="205025" y="2164724"/>
            <a:ext cx="4134600" cy="43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Place any information about this point here.</a:t>
            </a:r>
          </a:p>
        </p:txBody>
      </p:sp>
      <p:grpSp>
        <p:nvGrpSpPr>
          <p:cNvPr id="145" name="Shape 92"/>
          <p:cNvGrpSpPr/>
          <p:nvPr/>
        </p:nvGrpSpPr>
        <p:grpSpPr>
          <a:xfrm>
            <a:off x="4969974" y="2164724"/>
            <a:ext cx="3800702" cy="2649302"/>
            <a:chOff x="0" y="0"/>
            <a:chExt cx="3800700" cy="2649300"/>
          </a:xfrm>
        </p:grpSpPr>
        <p:sp>
          <p:nvSpPr>
            <p:cNvPr id="143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44" name="Place any supporting images, graphs, data or extra text here."/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t>Place any supporting images, graphs, data or extra text here.</a:t>
              </a:r>
            </a:p>
          </p:txBody>
        </p:sp>
      </p:grp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D4A7F2AA-085B-FF4B-8F34-0DCE787355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625" y="2003385"/>
            <a:ext cx="4773227" cy="314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45264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64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800" dirty="0"/>
              <a:t>RFM Analysis</a:t>
            </a:r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1244C7-7762-8842-83AC-EA14CF7366D5}"/>
              </a:ext>
            </a:extLst>
          </p:cNvPr>
          <p:cNvSpPr txBox="1"/>
          <p:nvPr/>
        </p:nvSpPr>
        <p:spPr>
          <a:xfrm>
            <a:off x="417443" y="1878496"/>
            <a:ext cx="9711952" cy="25237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600" b="1" dirty="0"/>
              <a:t>Recency</a:t>
            </a:r>
          </a:p>
          <a:p>
            <a:pPr marL="539750" lvl="3" indent="-274638">
              <a:buFont typeface="Wingdings" panose="05000000000000000000" pitchFamily="2" charset="2"/>
              <a:buChar char="Ø"/>
              <a:tabLst>
                <a:tab pos="539750" algn="l"/>
              </a:tabLst>
            </a:pPr>
            <a:r>
              <a:rPr lang="en-IN" sz="1600" dirty="0"/>
              <a:t>The last day on which a customer performed a transaction was taken as the recency parameter.</a:t>
            </a:r>
          </a:p>
          <a:p>
            <a:pPr marL="539750" lvl="3" indent="-274638">
              <a:buFont typeface="Wingdings" panose="05000000000000000000" pitchFamily="2" charset="2"/>
              <a:buChar char="Ø"/>
              <a:tabLst>
                <a:tab pos="539750" algn="l"/>
              </a:tabLst>
            </a:pPr>
            <a:r>
              <a:rPr lang="en-IN" sz="1600" dirty="0"/>
              <a:t>Customers were divided into 4 quartiles and given a </a:t>
            </a:r>
            <a:r>
              <a:rPr lang="en-IN" sz="1600" dirty="0" err="1"/>
              <a:t>R_Score</a:t>
            </a:r>
            <a:r>
              <a:rPr lang="en-IN" sz="1600" dirty="0"/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600" b="1" dirty="0"/>
              <a:t>Frequency</a:t>
            </a:r>
          </a:p>
          <a:p>
            <a:pPr marL="539750" lvl="1" indent="-276225">
              <a:buFont typeface="Wingdings" panose="05000000000000000000" pitchFamily="2" charset="2"/>
              <a:buChar char="Ø"/>
            </a:pPr>
            <a:r>
              <a:rPr lang="en-IN" sz="1600" dirty="0">
                <a:latin typeface="+mn-lt"/>
                <a:ea typeface="+mn-ea"/>
                <a:cs typeface="+mn-cs"/>
                <a:sym typeface="Arial"/>
              </a:rPr>
              <a:t>The frequency of transactions done by a particular customer was taken as the frequency parameter.</a:t>
            </a:r>
          </a:p>
          <a:p>
            <a:pPr marL="539750" lvl="1" indent="-276225">
              <a:buFont typeface="Wingdings" panose="05000000000000000000" pitchFamily="2" charset="2"/>
              <a:buChar char="Ø"/>
            </a:pPr>
            <a:r>
              <a:rPr lang="en-IN" sz="1600" dirty="0">
                <a:latin typeface="+mn-lt"/>
                <a:ea typeface="+mn-ea"/>
                <a:cs typeface="+mn-cs"/>
                <a:sym typeface="Arial"/>
              </a:rPr>
              <a:t>Customers were divided into 4 quartiles and given a </a:t>
            </a:r>
            <a:r>
              <a:rPr lang="en-IN" sz="1600" dirty="0" err="1">
                <a:latin typeface="+mn-lt"/>
                <a:ea typeface="+mn-ea"/>
                <a:cs typeface="+mn-cs"/>
                <a:sym typeface="Arial"/>
              </a:rPr>
              <a:t>F_Score</a:t>
            </a:r>
            <a:r>
              <a:rPr lang="en-IN" sz="1600" dirty="0"/>
              <a:t>.</a:t>
            </a:r>
          </a:p>
          <a:p>
            <a:pPr marL="265113" indent="-265113">
              <a:buFont typeface="Wingdings" panose="05000000000000000000" pitchFamily="2" charset="2"/>
              <a:buChar char="§"/>
            </a:pPr>
            <a:r>
              <a:rPr lang="en-IN" sz="1600" b="1" dirty="0"/>
              <a:t>Monetary Value</a:t>
            </a:r>
          </a:p>
          <a:p>
            <a:pPr marL="550862" lvl="1" indent="-285750">
              <a:buFont typeface="Wingdings" panose="05000000000000000000" pitchFamily="2" charset="2"/>
              <a:buChar char="Ø"/>
            </a:pPr>
            <a:r>
              <a:rPr lang="en-IN" sz="1600" dirty="0">
                <a:latin typeface="+mn-lt"/>
                <a:ea typeface="+mn-ea"/>
                <a:cs typeface="+mn-cs"/>
                <a:sym typeface="Arial"/>
              </a:rPr>
              <a:t>The average profit per customer was taken as the monetary value parameter.</a:t>
            </a:r>
          </a:p>
          <a:p>
            <a:pPr marL="550862" lvl="1" indent="-285750">
              <a:buFont typeface="Wingdings" panose="05000000000000000000" pitchFamily="2" charset="2"/>
              <a:buChar char="Ø"/>
            </a:pPr>
            <a:r>
              <a:rPr lang="en-IN" sz="1600" dirty="0">
                <a:latin typeface="+mn-lt"/>
                <a:ea typeface="+mn-ea"/>
                <a:cs typeface="+mn-cs"/>
                <a:sym typeface="Arial"/>
              </a:rPr>
              <a:t>Customers were divided into 4 quartiles and given a </a:t>
            </a:r>
            <a:r>
              <a:rPr lang="en-IN" sz="1600" dirty="0" err="1">
                <a:latin typeface="+mn-lt"/>
                <a:ea typeface="+mn-ea"/>
                <a:cs typeface="+mn-cs"/>
                <a:sym typeface="Arial"/>
              </a:rPr>
              <a:t>M_Score</a:t>
            </a:r>
            <a:r>
              <a:rPr lang="en-IN" sz="1600" dirty="0">
                <a:latin typeface="+mn-lt"/>
                <a:ea typeface="+mn-ea"/>
                <a:cs typeface="+mn-cs"/>
                <a:sym typeface="Arial"/>
              </a:rPr>
              <a:t>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8828899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64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800" dirty="0"/>
              <a:t>RFM Analysis</a:t>
            </a:r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  <p:extLst>
      <p:ext uri="{BB962C8B-B14F-4D97-AF65-F5344CB8AC3E}">
        <p14:creationId xmlns:p14="http://schemas.microsoft.com/office/powerpoint/2010/main" val="14779884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64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800" dirty="0"/>
              <a:t>RFM Analysis</a:t>
            </a:r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5C67CFF8-A6E0-1B48-9823-B7A2517433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039" y="1732291"/>
            <a:ext cx="4527921" cy="3373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89863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64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800" dirty="0"/>
              <a:t>RFM Analysis</a:t>
            </a:r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0C79F73F-99DD-CE4A-8C16-8F773DAA57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619" y="1629221"/>
            <a:ext cx="4584761" cy="3514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056863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64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800" dirty="0"/>
              <a:t>RFM Analysis</a:t>
            </a:r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37D56DE8-7442-6C46-B90F-170C77EEAF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624" y="1732291"/>
            <a:ext cx="4827152" cy="341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2578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43874" y="1211200"/>
            <a:ext cx="5459402" cy="170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Introduction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Data Exploration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Model Development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Interpretation</a:t>
            </a:r>
          </a:p>
        </p:txBody>
      </p:sp>
      <p:sp>
        <p:nvSpPr>
          <p:cNvPr id="11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64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800" dirty="0"/>
              <a:t>RFM Analysis</a:t>
            </a:r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B4948495-0D91-BD49-B5A8-8107944489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397" y="1580322"/>
            <a:ext cx="4935206" cy="3563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23914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64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800" dirty="0"/>
              <a:t>RFM Analysis</a:t>
            </a:r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C82E0C88-DEC1-F243-99D8-5E5E547631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382" y="1622563"/>
            <a:ext cx="4973235" cy="352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011184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64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800" dirty="0"/>
              <a:t>RFM Analysis</a:t>
            </a:r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21855529-A4D8-4442-9779-512B7E1355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941" y="1752708"/>
            <a:ext cx="5388517" cy="331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983978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6489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sz="2800" dirty="0"/>
              <a:t>RFM Analysis</a:t>
            </a:r>
          </a:p>
        </p:txBody>
      </p:sp>
      <p:sp>
        <p:nvSpPr>
          <p:cNvPr id="146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455DD0BF-E51A-3B40-94B8-785C8FF492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81" y="1443255"/>
            <a:ext cx="5690744" cy="343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171437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Interpretation</a:t>
            </a:r>
          </a:p>
        </p:txBody>
      </p:sp>
      <p:sp>
        <p:nvSpPr>
          <p:cNvPr id="150" name="Shape 99"/>
          <p:cNvSpPr/>
          <p:nvPr/>
        </p:nvSpPr>
        <p:spPr>
          <a:xfrm>
            <a:off x="205025" y="1083299"/>
            <a:ext cx="8565600" cy="920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Place headline insight or information here. This should be the most important point for this slide.</a:t>
            </a:r>
          </a:p>
        </p:txBody>
      </p:sp>
      <p:sp>
        <p:nvSpPr>
          <p:cNvPr id="151" name="Shape 100"/>
          <p:cNvSpPr/>
          <p:nvPr/>
        </p:nvSpPr>
        <p:spPr>
          <a:xfrm>
            <a:off x="205025" y="2164724"/>
            <a:ext cx="4134600" cy="436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t>Place any information about this point here.</a:t>
            </a:r>
          </a:p>
        </p:txBody>
      </p:sp>
      <p:grpSp>
        <p:nvGrpSpPr>
          <p:cNvPr id="154" name="Shape 101"/>
          <p:cNvGrpSpPr/>
          <p:nvPr/>
        </p:nvGrpSpPr>
        <p:grpSpPr>
          <a:xfrm>
            <a:off x="4969974" y="2164724"/>
            <a:ext cx="3800702" cy="2649302"/>
            <a:chOff x="0" y="0"/>
            <a:chExt cx="3800700" cy="2649300"/>
          </a:xfrm>
        </p:grpSpPr>
        <p:sp>
          <p:nvSpPr>
            <p:cNvPr id="152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53" name="Place any supporting images, graphs, data or extra text here."/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t>Place any supporting images, graphs, data or extra text here.</a:t>
              </a:r>
            </a:p>
          </p:txBody>
        </p:sp>
      </p:grpSp>
      <p:sp>
        <p:nvSpPr>
          <p:cNvPr id="155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06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Shape 107"/>
          <p:cNvSpPr/>
          <p:nvPr/>
        </p:nvSpPr>
        <p:spPr>
          <a:xfrm>
            <a:off x="537899" y="1895175"/>
            <a:ext cx="3953102" cy="779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Appendix</a:t>
            </a:r>
          </a:p>
        </p:txBody>
      </p:sp>
      <p:sp>
        <p:nvSpPr>
          <p:cNvPr id="159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123" name="Shape 72"/>
          <p:cNvSpPr/>
          <p:nvPr/>
        </p:nvSpPr>
        <p:spPr>
          <a:xfrm>
            <a:off x="205025" y="1083299"/>
            <a:ext cx="8565600" cy="870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Detailed Approach for 3 Phases: Data Exploration, Model Development and Interpretation </a:t>
            </a:r>
            <a:endParaRPr dirty="0"/>
          </a:p>
        </p:txBody>
      </p:sp>
      <p:sp>
        <p:nvSpPr>
          <p:cNvPr id="124" name="Shape 73"/>
          <p:cNvSpPr/>
          <p:nvPr/>
        </p:nvSpPr>
        <p:spPr>
          <a:xfrm>
            <a:off x="205025" y="2164724"/>
            <a:ext cx="4134600" cy="964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dirty="0"/>
              <a:t>Data Exploration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Model Development</a:t>
            </a:r>
          </a:p>
          <a:p>
            <a:pPr marL="285750" indent="-285750">
              <a:buFontTx/>
              <a:buChar char="-"/>
            </a:pPr>
            <a:r>
              <a:rPr lang="en-US" dirty="0"/>
              <a:t>Interpretation</a:t>
            </a:r>
            <a:endParaRPr dirty="0"/>
          </a:p>
        </p:txBody>
      </p:sp>
      <p:sp>
        <p:nvSpPr>
          <p:cNvPr id="128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870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Understanding the data exploration, feature engineering and data transformations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1495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Data Data Cleaning</a:t>
            </a:r>
          </a:p>
          <a:p>
            <a:r>
              <a:rPr lang="en-US" dirty="0"/>
              <a:t>Data distribution: Gender – Age, Age vs State</a:t>
            </a:r>
          </a:p>
          <a:p>
            <a:r>
              <a:rPr lang="en-US" dirty="0"/>
              <a:t>Data Exploration: Job Industry Diversity, Gender vs Wealth Segment, Car Ownership vs State, Car Ownership vs Job Industry, </a:t>
            </a:r>
            <a:endParaRPr dirty="0"/>
          </a:p>
        </p:txBody>
      </p: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123" name="Shape 72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DATA CLEANING</a:t>
            </a:r>
          </a:p>
        </p:txBody>
      </p:sp>
      <p:sp>
        <p:nvSpPr>
          <p:cNvPr id="124" name="Shape 73"/>
          <p:cNvSpPr/>
          <p:nvPr/>
        </p:nvSpPr>
        <p:spPr>
          <a:xfrm>
            <a:off x="205025" y="2164724"/>
            <a:ext cx="4134600" cy="964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Tx/>
              <a:buChar char="-"/>
            </a:pPr>
            <a:r>
              <a:rPr lang="en-US" dirty="0"/>
              <a:t>Data Exploration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Model Development</a:t>
            </a:r>
          </a:p>
          <a:p>
            <a:pPr marL="285750" indent="-285750">
              <a:buFontTx/>
              <a:buChar char="-"/>
            </a:pPr>
            <a:r>
              <a:rPr lang="en-US" dirty="0"/>
              <a:t>Interpretation</a:t>
            </a:r>
            <a:endParaRPr dirty="0"/>
          </a:p>
        </p:txBody>
      </p:sp>
      <p:sp>
        <p:nvSpPr>
          <p:cNvPr id="128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</p:spTree>
    <p:extLst>
      <p:ext uri="{BB962C8B-B14F-4D97-AF65-F5344CB8AC3E}">
        <p14:creationId xmlns:p14="http://schemas.microsoft.com/office/powerpoint/2010/main" val="83097087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Customer Rank Distributions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433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grpSp>
        <p:nvGrpSpPr>
          <p:cNvPr id="136" name="Shape 83"/>
          <p:cNvGrpSpPr/>
          <p:nvPr/>
        </p:nvGrpSpPr>
        <p:grpSpPr>
          <a:xfrm>
            <a:off x="4969974" y="2164724"/>
            <a:ext cx="3800702" cy="2649302"/>
            <a:chOff x="0" y="0"/>
            <a:chExt cx="3800700" cy="2649300"/>
          </a:xfrm>
        </p:grpSpPr>
        <p:sp>
          <p:nvSpPr>
            <p:cNvPr id="134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35" name="Place any supporting images, graphs, data or extra text here."/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29F316B0-6D57-D54D-889B-161F1ACF8D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23" y="2019417"/>
            <a:ext cx="4091957" cy="2852325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D1E29F49-DB73-0E42-B0DF-2DEA548629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4318" y="2019417"/>
            <a:ext cx="3934339" cy="304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01003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vi-VN" dirty="0"/>
              <a:t>M Scores Distribution by Job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433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grpSp>
        <p:nvGrpSpPr>
          <p:cNvPr id="136" name="Shape 83"/>
          <p:cNvGrpSpPr/>
          <p:nvPr/>
        </p:nvGrpSpPr>
        <p:grpSpPr>
          <a:xfrm>
            <a:off x="4969974" y="2164724"/>
            <a:ext cx="3800702" cy="2649302"/>
            <a:chOff x="0" y="0"/>
            <a:chExt cx="3800700" cy="2649300"/>
          </a:xfrm>
        </p:grpSpPr>
        <p:sp>
          <p:nvSpPr>
            <p:cNvPr id="134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35" name="Place any supporting images, graphs, data or extra text here."/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9DE639D7-0A9E-E544-BB2B-B2F6CF6694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873" y="1411356"/>
            <a:ext cx="4157449" cy="375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62454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Gender with Age Distribution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433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grpSp>
        <p:nvGrpSpPr>
          <p:cNvPr id="136" name="Shape 83"/>
          <p:cNvGrpSpPr/>
          <p:nvPr/>
        </p:nvGrpSpPr>
        <p:grpSpPr>
          <a:xfrm>
            <a:off x="4969974" y="2164724"/>
            <a:ext cx="3800702" cy="2649302"/>
            <a:chOff x="0" y="0"/>
            <a:chExt cx="3800700" cy="2649300"/>
          </a:xfrm>
        </p:grpSpPr>
        <p:sp>
          <p:nvSpPr>
            <p:cNvPr id="134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35" name="Place any supporting images, graphs, data or extra text here."/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grpSp>
        <p:nvGrpSpPr>
          <p:cNvPr id="10" name="Shape 83">
            <a:extLst>
              <a:ext uri="{FF2B5EF4-FFF2-40B4-BE49-F238E27FC236}">
                <a16:creationId xmlns:a16="http://schemas.microsoft.com/office/drawing/2014/main" id="{DD67E605-E773-5142-B212-985C3A135B37}"/>
              </a:ext>
            </a:extLst>
          </p:cNvPr>
          <p:cNvGrpSpPr/>
          <p:nvPr/>
        </p:nvGrpSpPr>
        <p:grpSpPr>
          <a:xfrm>
            <a:off x="687123" y="2164723"/>
            <a:ext cx="3800702" cy="2649302"/>
            <a:chOff x="0" y="0"/>
            <a:chExt cx="3800700" cy="2649300"/>
          </a:xfrm>
        </p:grpSpPr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13D98EFE-1DF5-FF4B-8A4C-84D751AB566F}"/>
                </a:ext>
              </a:extLst>
            </p:cNvPr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2" name="Place any supporting images, graphs, data or extra text here.">
              <a:extLst>
                <a:ext uri="{FF2B5EF4-FFF2-40B4-BE49-F238E27FC236}">
                  <a16:creationId xmlns:a16="http://schemas.microsoft.com/office/drawing/2014/main" id="{17F68C02-E321-EE49-A47E-BC5FF30C8489}"/>
                </a:ext>
              </a:extLst>
            </p:cNvPr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69BFE526-40A4-1941-A330-1ACB813052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22" y="2146685"/>
            <a:ext cx="3979198" cy="2978778"/>
          </a:xfrm>
          <a:prstGeom prst="rect">
            <a:avLst/>
          </a:prstGeom>
        </p:spPr>
      </p:pic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E7D41FE9-C585-3E44-983F-DDE6612770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921" y="2146685"/>
            <a:ext cx="4003862" cy="289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57968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Gender with Age Distribution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164724"/>
            <a:ext cx="4134600" cy="4333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endParaRPr dirty="0"/>
          </a:p>
        </p:txBody>
      </p:sp>
      <p:grpSp>
        <p:nvGrpSpPr>
          <p:cNvPr id="136" name="Shape 83"/>
          <p:cNvGrpSpPr/>
          <p:nvPr/>
        </p:nvGrpSpPr>
        <p:grpSpPr>
          <a:xfrm>
            <a:off x="4969974" y="2164724"/>
            <a:ext cx="3800702" cy="2649302"/>
            <a:chOff x="0" y="0"/>
            <a:chExt cx="3800700" cy="2649300"/>
          </a:xfrm>
        </p:grpSpPr>
        <p:sp>
          <p:nvSpPr>
            <p:cNvPr id="134" name="Rectangle"/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35" name="Place any supporting images, graphs, data or extra text here."/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sp>
        <p:nvSpPr>
          <p:cNvPr id="137" name="Note: The data and information in this document is reflective of a hypothetical situation and client. This document is to be used for KPMG Virtual Internship purposes only."/>
          <p:cNvSpPr/>
          <p:nvPr/>
        </p:nvSpPr>
        <p:spPr>
          <a:xfrm>
            <a:off x="-6201" y="-6350"/>
            <a:ext cx="9175601" cy="2387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 defTabSz="457200">
              <a:defRPr sz="500" b="1">
                <a:latin typeface="Calibri"/>
                <a:ea typeface="Calibri"/>
                <a:cs typeface="Calibri"/>
                <a:sym typeface="Calibri"/>
              </a:defRPr>
            </a:pPr>
            <a:r>
              <a:t>       Note: </a:t>
            </a:r>
            <a:r>
              <a:rPr b="0"/>
              <a:t>The data and information in this document is reflective of a hypothetical situation and client. This document is to be used for KPMG Virtual Internship purposes only. </a:t>
            </a:r>
          </a:p>
        </p:txBody>
      </p:sp>
      <p:grpSp>
        <p:nvGrpSpPr>
          <p:cNvPr id="10" name="Shape 83">
            <a:extLst>
              <a:ext uri="{FF2B5EF4-FFF2-40B4-BE49-F238E27FC236}">
                <a16:creationId xmlns:a16="http://schemas.microsoft.com/office/drawing/2014/main" id="{DD67E605-E773-5142-B212-985C3A135B37}"/>
              </a:ext>
            </a:extLst>
          </p:cNvPr>
          <p:cNvGrpSpPr/>
          <p:nvPr/>
        </p:nvGrpSpPr>
        <p:grpSpPr>
          <a:xfrm>
            <a:off x="687123" y="2164723"/>
            <a:ext cx="3800702" cy="2649302"/>
            <a:chOff x="0" y="0"/>
            <a:chExt cx="3800700" cy="2649300"/>
          </a:xfrm>
        </p:grpSpPr>
        <p:sp>
          <p:nvSpPr>
            <p:cNvPr id="11" name="Rectangle">
              <a:extLst>
                <a:ext uri="{FF2B5EF4-FFF2-40B4-BE49-F238E27FC236}">
                  <a16:creationId xmlns:a16="http://schemas.microsoft.com/office/drawing/2014/main" id="{13D98EFE-1DF5-FF4B-8A4C-84D751AB566F}"/>
                </a:ext>
              </a:extLst>
            </p:cNvPr>
            <p:cNvSpPr/>
            <p:nvPr/>
          </p:nvSpPr>
          <p:spPr>
            <a:xfrm>
              <a:off x="-1" y="-1"/>
              <a:ext cx="3800702" cy="2649302"/>
            </a:xfrm>
            <a:prstGeom prst="rect">
              <a:avLst/>
            </a:prstGeom>
            <a:solidFill>
              <a:srgbClr val="EEEEE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666666"/>
                  </a:solidFill>
                </a:defRPr>
              </a:pPr>
              <a:endParaRPr/>
            </a:p>
          </p:txBody>
        </p:sp>
        <p:sp>
          <p:nvSpPr>
            <p:cNvPr id="12" name="Place any supporting images, graphs, data or extra text here.">
              <a:extLst>
                <a:ext uri="{FF2B5EF4-FFF2-40B4-BE49-F238E27FC236}">
                  <a16:creationId xmlns:a16="http://schemas.microsoft.com/office/drawing/2014/main" id="{17F68C02-E321-EE49-A47E-BC5FF30C8489}"/>
                </a:ext>
              </a:extLst>
            </p:cNvPr>
            <p:cNvSpPr/>
            <p:nvPr/>
          </p:nvSpPr>
          <p:spPr>
            <a:xfrm>
              <a:off x="-1" y="1032933"/>
              <a:ext cx="3800702" cy="58343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>
                  <a:solidFill>
                    <a:srgbClr val="666666"/>
                  </a:solidFill>
                </a:defRPr>
              </a:lvl1pPr>
            </a:lstStyle>
            <a:p>
              <a:r>
                <a:rPr dirty="0"/>
                <a:t>Place any supporting images, graphs, data or extra text here.</a:t>
              </a:r>
            </a:p>
          </p:txBody>
        </p:sp>
      </p:grp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F4603140-A34A-1746-A7AC-7ED3B74A14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22" y="1976821"/>
            <a:ext cx="3884878" cy="3017665"/>
          </a:xfrm>
          <a:prstGeom prst="rect">
            <a:avLst/>
          </a:prstGeom>
        </p:spPr>
      </p:pic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A8223061-39BB-7340-A06D-0DD8373DB3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567" y="1960910"/>
            <a:ext cx="4047408" cy="308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119137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46534</TotalTime>
  <Words>1328</Words>
  <Application>Microsoft Macintosh PowerPoint</Application>
  <PresentationFormat>On-screen Show (16:9)</PresentationFormat>
  <Paragraphs>113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Open Sans</vt:lpstr>
      <vt:lpstr>Open Sans Extrabold</vt:lpstr>
      <vt:lpstr>Open Sans Light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Nguyen, Ngoc</cp:lastModifiedBy>
  <cp:revision>3</cp:revision>
  <dcterms:modified xsi:type="dcterms:W3CDTF">2023-03-02T16:25:54Z</dcterms:modified>
</cp:coreProperties>
</file>